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bc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20040"/>
            <a:ext cx="1005840" cy="4681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1325880"/>
            <a:ext cx="8046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CHIE Portal User Manual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2331720"/>
            <a:ext cx="7132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F1F5F9"/>
                </a:solidFill>
              </a:defRPr>
            </a:pPr>
            <a:r>
              <a:t>Compact founder guide for login, credits, KYB, discovery, review milestones, and final report access.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8" y="3246120"/>
            <a:ext cx="2468880" cy="457200"/>
          </a:xfrm>
          <a:prstGeom prst="roundRect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 sz="1300">
                <a:solidFill>
                  <a:srgbClr val="FFFFFF"/>
                </a:solidFill>
              </a:defRPr>
            </a:pPr>
            <a:r>
              <a:t>RBC CHIE · Founder Edition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bc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6032"/>
            <a:ext cx="914400" cy="42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502920"/>
            <a:ext cx="8961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563EB"/>
                </a:solidFill>
              </a:defRPr>
            </a:pPr>
            <a:r>
              <a:t>OPERATIONAL FOLLOW-THROUGH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6012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0F172A"/>
                </a:solidFill>
              </a:defRPr>
            </a:pPr>
            <a:r>
              <a:t>Support and Notifications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" y="1645920"/>
            <a:ext cx="10561320" cy="914400"/>
          </a:xfrm>
          <a:prstGeom prst="roundRect">
            <a:avLst/>
          </a:prstGeom>
          <a:solidFill>
            <a:srgbClr val="E2E8F0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400" b="1">
                <a:solidFill>
                  <a:srgbClr val="0F172A"/>
                </a:solidFill>
              </a:defRPr>
            </a:pPr>
            <a:r>
              <a:t>Use the portal notification center and support page for updates and issue resolution.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788920"/>
            <a:ext cx="10561320" cy="3291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05840" y="3182112"/>
            <a:ext cx="109728" cy="109728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306324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Notifications can cover login, payment, lifecycle changes, review milestones, and support responses.</a:t>
            </a:r>
          </a:p>
        </p:txBody>
      </p:sp>
      <p:sp>
        <p:nvSpPr>
          <p:cNvPr id="9" name="Oval 8"/>
          <p:cNvSpPr/>
          <p:nvPr/>
        </p:nvSpPr>
        <p:spPr>
          <a:xfrm>
            <a:off x="1005840" y="4050791"/>
            <a:ext cx="109728" cy="109728"/>
          </a:xfrm>
          <a:prstGeom prst="ellipse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34440" y="393192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Choose the right support category, explain the issue clearly, and attach references where useful.</a:t>
            </a:r>
          </a:p>
        </p:txBody>
      </p:sp>
      <p:sp>
        <p:nvSpPr>
          <p:cNvPr id="11" name="Oval 10"/>
          <p:cNvSpPr/>
          <p:nvPr/>
        </p:nvSpPr>
        <p:spPr>
          <a:xfrm>
            <a:off x="1005840" y="4919472"/>
            <a:ext cx="109728" cy="109728"/>
          </a:xfrm>
          <a:prstGeom prst="ellipse">
            <a:avLst/>
          </a:prstGeom>
          <a:solidFill>
            <a:srgbClr val="D97706"/>
          </a:solidFill>
          <a:ln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480060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Keep answers factual, review fetched data carefully, and avoid placeholder text in important fields.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309360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CHIE User Manual  |  Page 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bc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6032"/>
            <a:ext cx="914400" cy="42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502920"/>
            <a:ext cx="8961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563EB"/>
                </a:solidFill>
              </a:defRPr>
            </a:pPr>
            <a:r>
              <a:t>WHAT CHIE DOES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6012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0F172A"/>
                </a:solidFill>
              </a:defRPr>
            </a:pPr>
            <a:r>
              <a:t>Platform Purpose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" y="1645920"/>
            <a:ext cx="10561320" cy="914400"/>
          </a:xfrm>
          <a:prstGeom prst="roundRect">
            <a:avLst/>
          </a:prstGeom>
          <a:solidFill>
            <a:srgbClr val="E2E8F0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400" b="1">
                <a:solidFill>
                  <a:srgbClr val="0F172A"/>
                </a:solidFill>
              </a:defRPr>
            </a:pPr>
            <a:r>
              <a:t>CHIE is RBC's venture diagnostic platform for identifying strategic, operational, market, financial, and leadership gaps before they become scale blockers.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788920"/>
            <a:ext cx="10561320" cy="3291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05840" y="3182112"/>
            <a:ext cx="109728" cy="109728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306324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Combines structured founder inputs, deterministic validation, AI-assisted refinement, and SME review.</a:t>
            </a:r>
          </a:p>
        </p:txBody>
      </p:sp>
      <p:sp>
        <p:nvSpPr>
          <p:cNvPr id="9" name="Oval 8"/>
          <p:cNvSpPr/>
          <p:nvPr/>
        </p:nvSpPr>
        <p:spPr>
          <a:xfrm>
            <a:off x="1005840" y="4050791"/>
            <a:ext cx="109728" cy="109728"/>
          </a:xfrm>
          <a:prstGeom prst="ellipse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34440" y="393192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Produces a boardroom-ready assessment with clear evidence, operating context, and action priority.</a:t>
            </a:r>
          </a:p>
        </p:txBody>
      </p:sp>
      <p:sp>
        <p:nvSpPr>
          <p:cNvPr id="11" name="Oval 10"/>
          <p:cNvSpPr/>
          <p:nvPr/>
        </p:nvSpPr>
        <p:spPr>
          <a:xfrm>
            <a:off x="1005840" y="4919472"/>
            <a:ext cx="109728" cy="109728"/>
          </a:xfrm>
          <a:prstGeom prst="ellipse">
            <a:avLst/>
          </a:prstGeom>
          <a:solidFill>
            <a:srgbClr val="D97706"/>
          </a:solidFill>
          <a:ln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480060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Designed to improve founder quality of input before the final report is prepared.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309360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CHIE User Manual  |  Page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bc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6032"/>
            <a:ext cx="914400" cy="42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502920"/>
            <a:ext cx="8961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563EB"/>
                </a:solidFill>
              </a:defRPr>
            </a:pPr>
            <a:r>
              <a:t>PASSWORDLESS ENTRY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6012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0F172A"/>
                </a:solidFill>
              </a:defRPr>
            </a:pPr>
            <a:r>
              <a:t>Login and Access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" y="1645920"/>
            <a:ext cx="10561320" cy="914400"/>
          </a:xfrm>
          <a:prstGeom prst="roundRect">
            <a:avLst/>
          </a:prstGeom>
          <a:solidFill>
            <a:srgbClr val="E2E8F0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400" b="1">
                <a:solidFill>
                  <a:srgbClr val="0F172A"/>
                </a:solidFill>
              </a:defRPr>
            </a:pPr>
            <a:r>
              <a:t>CHIE uses OTP-based sign-in for secure founder access.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788920"/>
            <a:ext cx="10561320" cy="3291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05840" y="3182112"/>
            <a:ext cx="109728" cy="109728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306324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Enter your registered email address and request the login OTP.</a:t>
            </a:r>
          </a:p>
        </p:txBody>
      </p:sp>
      <p:sp>
        <p:nvSpPr>
          <p:cNvPr id="9" name="Oval 8"/>
          <p:cNvSpPr/>
          <p:nvPr/>
        </p:nvSpPr>
        <p:spPr>
          <a:xfrm>
            <a:off x="1005840" y="4050791"/>
            <a:ext cx="109728" cy="109728"/>
          </a:xfrm>
          <a:prstGeom prst="ellipse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34440" y="393192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Use the 6-digit OTP sent to your inbox to sign in.</a:t>
            </a:r>
          </a:p>
        </p:txBody>
      </p:sp>
      <p:sp>
        <p:nvSpPr>
          <p:cNvPr id="11" name="Oval 10"/>
          <p:cNvSpPr/>
          <p:nvPr/>
        </p:nvSpPr>
        <p:spPr>
          <a:xfrm>
            <a:off x="1005840" y="4919472"/>
            <a:ext cx="109728" cy="109728"/>
          </a:xfrm>
          <a:prstGeom prst="ellipse">
            <a:avLst/>
          </a:prstGeom>
          <a:solidFill>
            <a:srgbClr val="D97706"/>
          </a:solidFill>
          <a:ln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480060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Active-session safeguards and inactivity timeouts help protect founder data.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309360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CHIE User Manual  |  Page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bc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6032"/>
            <a:ext cx="914400" cy="42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502920"/>
            <a:ext cx="8961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563EB"/>
                </a:solidFill>
              </a:defRPr>
            </a:pPr>
            <a:r>
              <a:t>SET UP FOUNDER AND ENTITY DETAILS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6012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0F172A"/>
                </a:solidFill>
              </a:defRPr>
            </a:pPr>
            <a:r>
              <a:t>Profile and Identity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" y="1645920"/>
            <a:ext cx="10561320" cy="914400"/>
          </a:xfrm>
          <a:prstGeom prst="roundRect">
            <a:avLst/>
          </a:prstGeom>
          <a:solidFill>
            <a:srgbClr val="E2E8F0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400" b="1">
                <a:solidFill>
                  <a:srgbClr val="0F172A"/>
                </a:solidFill>
              </a:defRPr>
            </a:pPr>
            <a:r>
              <a:t>Complete your profile before starting a submission.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788920"/>
            <a:ext cx="10561320" cy="3291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05840" y="3182112"/>
            <a:ext cx="109728" cy="109728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306324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Provide founder name, location, organization, and phone number.</a:t>
            </a:r>
          </a:p>
        </p:txBody>
      </p:sp>
      <p:sp>
        <p:nvSpPr>
          <p:cNvPr id="9" name="Oval 8"/>
          <p:cNvSpPr/>
          <p:nvPr/>
        </p:nvSpPr>
        <p:spPr>
          <a:xfrm>
            <a:off x="1005840" y="4050791"/>
            <a:ext cx="109728" cy="109728"/>
          </a:xfrm>
          <a:prstGeom prst="ellipse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34440" y="393192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Add at least one valid business identifier such as CIN, LLPIN, or business PAN.</a:t>
            </a:r>
          </a:p>
        </p:txBody>
      </p:sp>
      <p:sp>
        <p:nvSpPr>
          <p:cNvPr id="11" name="Oval 10"/>
          <p:cNvSpPr/>
          <p:nvPr/>
        </p:nvSpPr>
        <p:spPr>
          <a:xfrm>
            <a:off x="1005840" y="4919472"/>
            <a:ext cx="109728" cy="109728"/>
          </a:xfrm>
          <a:prstGeom prst="ellipse">
            <a:avLst/>
          </a:prstGeom>
          <a:solidFill>
            <a:srgbClr val="D97706"/>
          </a:solidFill>
          <a:ln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480060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Use official and current identifiers and review fetched entity details before proceeding.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309360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CHIE User Manual  |  Page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bc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6032"/>
            <a:ext cx="914400" cy="42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502920"/>
            <a:ext cx="8961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563EB"/>
                </a:solidFill>
              </a:defRPr>
            </a:pPr>
            <a:r>
              <a:t>CHOOSE THE RIGHT TIER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6012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0F172A"/>
                </a:solidFill>
              </a:defRPr>
            </a:pPr>
            <a:r>
              <a:t>Credits and Orders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" y="1645920"/>
            <a:ext cx="10561320" cy="914400"/>
          </a:xfrm>
          <a:prstGeom prst="roundRect">
            <a:avLst/>
          </a:prstGeom>
          <a:solidFill>
            <a:srgbClr val="E2E8F0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400" b="1">
                <a:solidFill>
                  <a:srgbClr val="0F172A"/>
                </a:solidFill>
              </a:defRPr>
            </a:pPr>
            <a:r>
              <a:t>Submissions are credit-backed and tier-specific.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788920"/>
            <a:ext cx="10561320" cy="3291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05840" y="3182112"/>
            <a:ext cx="109728" cy="109728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306324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Open the payment or orders area and select the required tier and quantity.</a:t>
            </a:r>
          </a:p>
        </p:txBody>
      </p:sp>
      <p:sp>
        <p:nvSpPr>
          <p:cNvPr id="9" name="Oval 8"/>
          <p:cNvSpPr/>
          <p:nvPr/>
        </p:nvSpPr>
        <p:spPr>
          <a:xfrm>
            <a:off x="1005840" y="4050791"/>
            <a:ext cx="109728" cy="109728"/>
          </a:xfrm>
          <a:prstGeom prst="ellipse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34440" y="393192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Complete checkout and confirm the credit appears in your wallet.</a:t>
            </a:r>
          </a:p>
        </p:txBody>
      </p:sp>
      <p:sp>
        <p:nvSpPr>
          <p:cNvPr id="11" name="Oval 10"/>
          <p:cNvSpPr/>
          <p:nvPr/>
        </p:nvSpPr>
        <p:spPr>
          <a:xfrm>
            <a:off x="1005840" y="4919472"/>
            <a:ext cx="109728" cy="109728"/>
          </a:xfrm>
          <a:prstGeom prst="ellipse">
            <a:avLst/>
          </a:prstGeom>
          <a:solidFill>
            <a:srgbClr val="D97706"/>
          </a:solidFill>
          <a:ln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480060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Use one credit per new submission and review orders for payment reference.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309360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CHIE User Manual  |  Page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bc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6032"/>
            <a:ext cx="914400" cy="42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502920"/>
            <a:ext cx="8961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563EB"/>
                </a:solidFill>
              </a:defRPr>
            </a:pPr>
            <a:r>
              <a:t>BUILD THE BUSINESS BASELINE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6012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0F172A"/>
                </a:solidFill>
              </a:defRPr>
            </a:pPr>
            <a:r>
              <a:t>KYB Submission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" y="1645920"/>
            <a:ext cx="10561320" cy="914400"/>
          </a:xfrm>
          <a:prstGeom prst="roundRect">
            <a:avLst/>
          </a:prstGeom>
          <a:solidFill>
            <a:srgbClr val="E2E8F0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400" b="1">
                <a:solidFill>
                  <a:srgbClr val="0F172A"/>
                </a:solidFill>
              </a:defRPr>
            </a:pPr>
            <a:r>
              <a:t>KYB creates the structured startup profile that drives discovery and report quality.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788920"/>
            <a:ext cx="10561320" cy="3291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05840" y="3182112"/>
            <a:ext cx="109728" cy="109728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306324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Cover startup details, leadership, market, traction, revenue model, and attachments.</a:t>
            </a:r>
          </a:p>
        </p:txBody>
      </p:sp>
      <p:sp>
        <p:nvSpPr>
          <p:cNvPr id="9" name="Oval 8"/>
          <p:cNvSpPr/>
          <p:nvPr/>
        </p:nvSpPr>
        <p:spPr>
          <a:xfrm>
            <a:off x="1005840" y="4050791"/>
            <a:ext cx="109728" cy="109728"/>
          </a:xfrm>
          <a:prstGeom prst="ellipse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34440" y="393192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Keep legal details exact and keep founder data aligned with company records.</a:t>
            </a:r>
          </a:p>
        </p:txBody>
      </p:sp>
      <p:sp>
        <p:nvSpPr>
          <p:cNvPr id="11" name="Oval 10"/>
          <p:cNvSpPr/>
          <p:nvPr/>
        </p:nvSpPr>
        <p:spPr>
          <a:xfrm>
            <a:off x="1005840" y="4919472"/>
            <a:ext cx="109728" cy="109728"/>
          </a:xfrm>
          <a:prstGeom prst="ellipse">
            <a:avLst/>
          </a:prstGeom>
          <a:solidFill>
            <a:srgbClr val="D97706"/>
          </a:solidFill>
          <a:ln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480060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Use supporting documents and evidence-backed numbers wherever possible.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309360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CHIE User Manual  |  Page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bc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6032"/>
            <a:ext cx="914400" cy="42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502920"/>
            <a:ext cx="8961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563EB"/>
                </a:solidFill>
              </a:defRPr>
            </a:pPr>
            <a:r>
              <a:t>SUBMISSION DISCIPLINE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6012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0F172A"/>
                </a:solidFill>
              </a:defRPr>
            </a:pPr>
            <a:r>
              <a:t>Save, Review, Submit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" y="1645920"/>
            <a:ext cx="10561320" cy="914400"/>
          </a:xfrm>
          <a:prstGeom prst="roundRect">
            <a:avLst/>
          </a:prstGeom>
          <a:solidFill>
            <a:srgbClr val="E2E8F0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400" b="1">
                <a:solidFill>
                  <a:srgbClr val="0F172A"/>
                </a:solidFill>
              </a:defRPr>
            </a:pPr>
            <a:r>
              <a:t>CHIE preserves founder progress through save-state protection and validation checkpoints.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788920"/>
            <a:ext cx="10561320" cy="3291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05840" y="3182112"/>
            <a:ext cx="109728" cy="109728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306324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Draft progress is saved while you work and save-state notices should appear only when changes are pending.</a:t>
            </a:r>
          </a:p>
        </p:txBody>
      </p:sp>
      <p:sp>
        <p:nvSpPr>
          <p:cNvPr id="9" name="Oval 8"/>
          <p:cNvSpPr/>
          <p:nvPr/>
        </p:nvSpPr>
        <p:spPr>
          <a:xfrm>
            <a:off x="1005840" y="4050791"/>
            <a:ext cx="109728" cy="109728"/>
          </a:xfrm>
          <a:prstGeom prst="ellipse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34440" y="393192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Completion percentage should reflect actual filled and saved progress.</a:t>
            </a:r>
          </a:p>
        </p:txBody>
      </p:sp>
      <p:sp>
        <p:nvSpPr>
          <p:cNvPr id="11" name="Oval 10"/>
          <p:cNvSpPr/>
          <p:nvPr/>
        </p:nvSpPr>
        <p:spPr>
          <a:xfrm>
            <a:off x="1005840" y="4919472"/>
            <a:ext cx="109728" cy="109728"/>
          </a:xfrm>
          <a:prstGeom prst="ellipse">
            <a:avLst/>
          </a:prstGeom>
          <a:solidFill>
            <a:srgbClr val="D97706"/>
          </a:solidFill>
          <a:ln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480060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Submit only after required fields, declarations, and attachments are complete and valid.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309360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CHIE User Manual  |  Page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bc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6032"/>
            <a:ext cx="914400" cy="42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502920"/>
            <a:ext cx="8961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563EB"/>
                </a:solidFill>
              </a:defRPr>
            </a:pPr>
            <a:r>
              <a:t>FOUNDER RESPONSE QUALITY MATTERS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6012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0F172A"/>
                </a:solidFill>
              </a:defRPr>
            </a:pPr>
            <a:r>
              <a:t>Discovery Workflow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" y="1645920"/>
            <a:ext cx="10561320" cy="914400"/>
          </a:xfrm>
          <a:prstGeom prst="roundRect">
            <a:avLst/>
          </a:prstGeom>
          <a:solidFill>
            <a:srgbClr val="E2E8F0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400" b="1">
                <a:solidFill>
                  <a:srgbClr val="0F172A"/>
                </a:solidFill>
              </a:defRPr>
            </a:pPr>
            <a:r>
              <a:t>Discovery is generated from your KYB context, operating reality, and final-report objective.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788920"/>
            <a:ext cx="10561320" cy="3291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05840" y="3182112"/>
            <a:ext cx="109728" cy="109728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306324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Answer the exact question asked with units, dates, percentages, counts, owners, and timeframes.</a:t>
            </a:r>
          </a:p>
        </p:txBody>
      </p:sp>
      <p:sp>
        <p:nvSpPr>
          <p:cNvPr id="9" name="Oval 8"/>
          <p:cNvSpPr/>
          <p:nvPr/>
        </p:nvSpPr>
        <p:spPr>
          <a:xfrm>
            <a:off x="1005840" y="4050791"/>
            <a:ext cx="109728" cy="109728"/>
          </a:xfrm>
          <a:prstGeom prst="ellipse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34440" y="393192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Use REFINE WITH CHIE only to improve articulation, not to invent facts.</a:t>
            </a:r>
          </a:p>
        </p:txBody>
      </p:sp>
      <p:sp>
        <p:nvSpPr>
          <p:cNvPr id="11" name="Oval 10"/>
          <p:cNvSpPr/>
          <p:nvPr/>
        </p:nvSpPr>
        <p:spPr>
          <a:xfrm>
            <a:off x="1005840" y="4919472"/>
            <a:ext cx="109728" cy="109728"/>
          </a:xfrm>
          <a:prstGeom prst="ellipse">
            <a:avLst/>
          </a:prstGeom>
          <a:solidFill>
            <a:srgbClr val="D97706"/>
          </a:solidFill>
          <a:ln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480060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Add evidence where relevant and save before leaving if a save-state warning is shown.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309360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CHIE User Manual  |  Page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bc-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6032"/>
            <a:ext cx="914400" cy="425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520" y="502920"/>
            <a:ext cx="8961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2563EB"/>
                </a:solidFill>
              </a:defRPr>
            </a:pPr>
            <a:r>
              <a:t>FOUNDER ACCESS AFTER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60120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0F172A"/>
                </a:solidFill>
              </a:defRPr>
            </a:pPr>
            <a:r>
              <a:t>Report Delivery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" y="1645920"/>
            <a:ext cx="10561320" cy="914400"/>
          </a:xfrm>
          <a:prstGeom prst="roundRect">
            <a:avLst/>
          </a:prstGeom>
          <a:solidFill>
            <a:srgbClr val="E2E8F0"/>
          </a:solidFill>
          <a:ln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l">
              <a:defRPr sz="1400" b="1">
                <a:solidFill>
                  <a:srgbClr val="0F172A"/>
                </a:solidFill>
              </a:defRPr>
            </a:pPr>
            <a:r>
              <a:t>After discovery review and approval, CHIE prepares and releases the final report.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3232" y="2788920"/>
            <a:ext cx="10561320" cy="32918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05840" y="3182112"/>
            <a:ext cx="109728" cy="109728"/>
          </a:xfrm>
          <a:prstGeom prst="ellipse">
            <a:avLst/>
          </a:prstGeom>
          <a:solidFill>
            <a:srgbClr val="059669"/>
          </a:solidFill>
          <a:ln>
            <a:solidFill>
              <a:srgbClr val="0596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34440" y="306324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Founders can access the interactive report and downloadable PDF from the dashboard.</a:t>
            </a:r>
          </a:p>
        </p:txBody>
      </p:sp>
      <p:sp>
        <p:nvSpPr>
          <p:cNvPr id="9" name="Oval 8"/>
          <p:cNvSpPr/>
          <p:nvPr/>
        </p:nvSpPr>
        <p:spPr>
          <a:xfrm>
            <a:off x="1005840" y="4050791"/>
            <a:ext cx="109728" cy="109728"/>
          </a:xfrm>
          <a:prstGeom prst="ellipse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34440" y="393192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Report output is intended for management, investor, and board-level discussion.</a:t>
            </a:r>
          </a:p>
        </p:txBody>
      </p:sp>
      <p:sp>
        <p:nvSpPr>
          <p:cNvPr id="11" name="Oval 10"/>
          <p:cNvSpPr/>
          <p:nvPr/>
        </p:nvSpPr>
        <p:spPr>
          <a:xfrm>
            <a:off x="1005840" y="4919472"/>
            <a:ext cx="109728" cy="109728"/>
          </a:xfrm>
          <a:prstGeom prst="ellipse">
            <a:avLst/>
          </a:prstGeom>
          <a:solidFill>
            <a:srgbClr val="D97706"/>
          </a:solidFill>
          <a:ln>
            <a:solidFill>
              <a:srgbClr val="D9770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34440" y="4800600"/>
            <a:ext cx="9235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>
                <a:solidFill>
                  <a:srgbClr val="475569"/>
                </a:solidFill>
              </a:defRPr>
            </a:pPr>
            <a:r>
              <a:t>Supporting artefacts or appendices may be available alongside the final report.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6309360"/>
            <a:ext cx="1069848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475569"/>
                </a:solidFill>
              </a:defRPr>
            </a:pPr>
            <a:r>
              <a:t>CHIE User Manual  |  Page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